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1-1.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2-1.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6-1.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9-1.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998470"/>
            <a:ext cx="6665952" cy="833199"/>
          </a:xfrm>
          <a:prstGeom prst="rect">
            <a:avLst/>
          </a:prstGeom>
          <a:noFill/>
          <a:ln/>
        </p:spPr>
        <p:txBody>
          <a:bodyPr wrap="none" rtlCol="0" anchor="t"/>
          <a:lstStyle/>
          <a:p>
            <a:pPr indent="0" marL="0">
              <a:lnSpc>
                <a:spcPts val="6561"/>
              </a:lnSpc>
              <a:buNone/>
            </a:pPr>
            <a:r>
              <a:rPr lang="en-US" sz="5249" dirty="0">
                <a:solidFill>
                  <a:srgbClr val="FFFFFF"/>
                </a:solidFill>
                <a:latin typeface="Fraunces" pitchFamily="34" charset="0"/>
                <a:ea typeface="Fraunces" pitchFamily="34" charset="-122"/>
                <a:cs typeface="Fraunces" pitchFamily="34" charset="-120"/>
              </a:rPr>
              <a:t>Schrödinger's cat</a:t>
            </a:r>
            <a:endParaRPr lang="en-US" sz="5249" dirty="0"/>
          </a:p>
        </p:txBody>
      </p:sp>
      <p:sp>
        <p:nvSpPr>
          <p:cNvPr id="6" name="Text 3"/>
          <p:cNvSpPr/>
          <p:nvPr/>
        </p:nvSpPr>
        <p:spPr>
          <a:xfrm>
            <a:off x="6675001" y="4164925"/>
            <a:ext cx="7122200"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EBECEF"/>
                </a:solidFill>
                <a:latin typeface="Epilogue" pitchFamily="34" charset="0"/>
                <a:ea typeface="Epilogue" pitchFamily="34" charset="-122"/>
                <a:cs typeface="Epilogue" pitchFamily="34" charset="-120"/>
              </a:rPr>
              <a:t>Schrödinger's cat is a famous thought experiment in quantum mechanics that explores the concept of superposition and the role of observation.</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2037993" y="879158"/>
            <a:ext cx="8235434" cy="694373"/>
          </a:xfrm>
          <a:prstGeom prst="rect">
            <a:avLst/>
          </a:prstGeom>
          <a:noFill/>
          <a:ln/>
        </p:spPr>
        <p:txBody>
          <a:bodyPr wrap="none" rtlCol="0" anchor="t"/>
          <a:lstStyle/>
          <a:p>
            <a:pPr indent="0" marL="0">
              <a:lnSpc>
                <a:spcPts val="5468"/>
              </a:lnSpc>
              <a:buNone/>
            </a:pPr>
            <a:r>
              <a:rPr lang="en-US" sz="4374" dirty="0">
                <a:solidFill>
                  <a:srgbClr val="FFFFFF"/>
                </a:solidFill>
                <a:latin typeface="Fraunces" pitchFamily="34" charset="0"/>
                <a:ea typeface="Fraunces" pitchFamily="34" charset="-122"/>
                <a:cs typeface="Fraunces" pitchFamily="34" charset="-120"/>
              </a:rPr>
              <a:t>Applications in popular culture</a:t>
            </a:r>
            <a:endParaRPr lang="en-US" sz="4374" dirty="0"/>
          </a:p>
        </p:txBody>
      </p:sp>
      <p:pic>
        <p:nvPicPr>
          <p:cNvPr id="5" name="Image 0" descr="preencoded.png">    </p:cNvPr>
          <p:cNvPicPr>
            <a:picLocks noChangeAspect="1"/>
          </p:cNvPicPr>
          <p:nvPr/>
        </p:nvPicPr>
        <p:blipFill>
          <a:blip r:embed="rId1"/>
          <a:stretch>
            <a:fillRect/>
          </a:stretch>
        </p:blipFill>
        <p:spPr>
          <a:xfrm>
            <a:off x="2037993" y="2017871"/>
            <a:ext cx="1110972" cy="1777484"/>
          </a:xfrm>
          <a:prstGeom prst="rect">
            <a:avLst/>
          </a:prstGeom>
        </p:spPr>
      </p:pic>
      <p:sp>
        <p:nvSpPr>
          <p:cNvPr id="6" name="Text 3"/>
          <p:cNvSpPr/>
          <p:nvPr/>
        </p:nvSpPr>
        <p:spPr>
          <a:xfrm>
            <a:off x="3482221" y="2240042"/>
            <a:ext cx="2777490" cy="347186"/>
          </a:xfrm>
          <a:prstGeom prst="rect">
            <a:avLst/>
          </a:prstGeom>
          <a:noFill/>
          <a:ln/>
        </p:spPr>
        <p:txBody>
          <a:bodyPr wrap="none" rtlCol="0" anchor="t"/>
          <a:lstStyle/>
          <a:p>
            <a:pPr algn="l" indent="0" marL="0">
              <a:lnSpc>
                <a:spcPts val="2734"/>
              </a:lnSpc>
              <a:buNone/>
            </a:pPr>
            <a:r>
              <a:rPr lang="en-US" sz="2187" dirty="0">
                <a:solidFill>
                  <a:srgbClr val="EBECEF"/>
                </a:solidFill>
                <a:latin typeface="Fraunces" pitchFamily="34" charset="0"/>
                <a:ea typeface="Fraunces" pitchFamily="34" charset="-122"/>
                <a:cs typeface="Fraunces" pitchFamily="34" charset="-120"/>
              </a:rPr>
              <a:t>Movies and TV</a:t>
            </a:r>
            <a:endParaRPr lang="en-US" sz="2187" dirty="0"/>
          </a:p>
        </p:txBody>
      </p:sp>
      <p:sp>
        <p:nvSpPr>
          <p:cNvPr id="7" name="Text 4"/>
          <p:cNvSpPr/>
          <p:nvPr/>
        </p:nvSpPr>
        <p:spPr>
          <a:xfrm>
            <a:off x="3482221" y="2720459"/>
            <a:ext cx="9110186" cy="355402"/>
          </a:xfrm>
          <a:prstGeom prst="rect">
            <a:avLst/>
          </a:prstGeom>
          <a:noFill/>
          <a:ln/>
        </p:spPr>
        <p:txBody>
          <a:bodyPr wrap="none" rtlCol="0" anchor="t"/>
          <a:lstStyle/>
          <a:p>
            <a:pPr algn="l" indent="0" marL="0">
              <a:lnSpc>
                <a:spcPts val="2799"/>
              </a:lnSpc>
              <a:buNone/>
            </a:pPr>
            <a:r>
              <a:rPr lang="en-US" sz="1750" dirty="0">
                <a:solidFill>
                  <a:srgbClr val="EBECEF"/>
                </a:solidFill>
                <a:latin typeface="Epilogue" pitchFamily="34" charset="0"/>
                <a:ea typeface="Epilogue" pitchFamily="34" charset="-122"/>
                <a:cs typeface="Epilogue" pitchFamily="34" charset="-120"/>
              </a:rPr>
              <a:t>Concepts like parallel universes and alternate timelines reflect quantum ideas.</a:t>
            </a:r>
            <a:endParaRPr lang="en-US" sz="1750" dirty="0"/>
          </a:p>
        </p:txBody>
      </p:sp>
      <p:pic>
        <p:nvPicPr>
          <p:cNvPr id="8" name="Image 1" descr="preencoded.png">    </p:cNvPr>
          <p:cNvPicPr>
            <a:picLocks noChangeAspect="1"/>
          </p:cNvPicPr>
          <p:nvPr/>
        </p:nvPicPr>
        <p:blipFill>
          <a:blip r:embed="rId2"/>
          <a:stretch>
            <a:fillRect/>
          </a:stretch>
        </p:blipFill>
        <p:spPr>
          <a:xfrm>
            <a:off x="2037993" y="3795355"/>
            <a:ext cx="1110972" cy="1777484"/>
          </a:xfrm>
          <a:prstGeom prst="rect">
            <a:avLst/>
          </a:prstGeom>
        </p:spPr>
      </p:pic>
      <p:sp>
        <p:nvSpPr>
          <p:cNvPr id="9" name="Text 5"/>
          <p:cNvSpPr/>
          <p:nvPr/>
        </p:nvSpPr>
        <p:spPr>
          <a:xfrm>
            <a:off x="3482221" y="4017526"/>
            <a:ext cx="2777490" cy="347186"/>
          </a:xfrm>
          <a:prstGeom prst="rect">
            <a:avLst/>
          </a:prstGeom>
          <a:noFill/>
          <a:ln/>
        </p:spPr>
        <p:txBody>
          <a:bodyPr wrap="none" rtlCol="0" anchor="t"/>
          <a:lstStyle/>
          <a:p>
            <a:pPr algn="l" indent="0" marL="0">
              <a:lnSpc>
                <a:spcPts val="2734"/>
              </a:lnSpc>
              <a:buNone/>
            </a:pPr>
            <a:r>
              <a:rPr lang="en-US" sz="2187" dirty="0">
                <a:solidFill>
                  <a:srgbClr val="EBECEF"/>
                </a:solidFill>
                <a:latin typeface="Fraunces" pitchFamily="34" charset="0"/>
                <a:ea typeface="Fraunces" pitchFamily="34" charset="-122"/>
                <a:cs typeface="Fraunces" pitchFamily="34" charset="-120"/>
              </a:rPr>
              <a:t>Literature and Art</a:t>
            </a:r>
            <a:endParaRPr lang="en-US" sz="2187" dirty="0"/>
          </a:p>
        </p:txBody>
      </p:sp>
      <p:sp>
        <p:nvSpPr>
          <p:cNvPr id="10" name="Text 6"/>
          <p:cNvSpPr/>
          <p:nvPr/>
        </p:nvSpPr>
        <p:spPr>
          <a:xfrm>
            <a:off x="3482221" y="4497943"/>
            <a:ext cx="9110186" cy="355402"/>
          </a:xfrm>
          <a:prstGeom prst="rect">
            <a:avLst/>
          </a:prstGeom>
          <a:noFill/>
          <a:ln/>
        </p:spPr>
        <p:txBody>
          <a:bodyPr wrap="none" rtlCol="0" anchor="t"/>
          <a:lstStyle/>
          <a:p>
            <a:pPr algn="l" indent="0" marL="0">
              <a:lnSpc>
                <a:spcPts val="2799"/>
              </a:lnSpc>
              <a:buNone/>
            </a:pPr>
            <a:r>
              <a:rPr lang="en-US" sz="1750" dirty="0">
                <a:solidFill>
                  <a:srgbClr val="EBECEF"/>
                </a:solidFill>
                <a:latin typeface="Epilogue" pitchFamily="34" charset="0"/>
                <a:ea typeface="Epilogue" pitchFamily="34" charset="-122"/>
                <a:cs typeface="Epilogue" pitchFamily="34" charset="-120"/>
              </a:rPr>
              <a:t>Inspires creative works exploring the nature of reality and perception.</a:t>
            </a:r>
            <a:endParaRPr lang="en-US" sz="1750" dirty="0"/>
          </a:p>
        </p:txBody>
      </p:sp>
      <p:pic>
        <p:nvPicPr>
          <p:cNvPr id="11" name="Image 2" descr="preencoded.png">    </p:cNvPr>
          <p:cNvPicPr>
            <a:picLocks noChangeAspect="1"/>
          </p:cNvPicPr>
          <p:nvPr/>
        </p:nvPicPr>
        <p:blipFill>
          <a:blip r:embed="rId3"/>
          <a:stretch>
            <a:fillRect/>
          </a:stretch>
        </p:blipFill>
        <p:spPr>
          <a:xfrm>
            <a:off x="2037993" y="5572839"/>
            <a:ext cx="1110972" cy="1777484"/>
          </a:xfrm>
          <a:prstGeom prst="rect">
            <a:avLst/>
          </a:prstGeom>
        </p:spPr>
      </p:pic>
      <p:sp>
        <p:nvSpPr>
          <p:cNvPr id="12" name="Text 7"/>
          <p:cNvSpPr/>
          <p:nvPr/>
        </p:nvSpPr>
        <p:spPr>
          <a:xfrm>
            <a:off x="3482221" y="5795010"/>
            <a:ext cx="2777490" cy="347186"/>
          </a:xfrm>
          <a:prstGeom prst="rect">
            <a:avLst/>
          </a:prstGeom>
          <a:noFill/>
          <a:ln/>
        </p:spPr>
        <p:txBody>
          <a:bodyPr wrap="none" rtlCol="0" anchor="t"/>
          <a:lstStyle/>
          <a:p>
            <a:pPr algn="l" indent="0" marL="0">
              <a:lnSpc>
                <a:spcPts val="2734"/>
              </a:lnSpc>
              <a:buNone/>
            </a:pPr>
            <a:r>
              <a:rPr lang="en-US" sz="2187" dirty="0">
                <a:solidFill>
                  <a:srgbClr val="EBECEF"/>
                </a:solidFill>
                <a:latin typeface="Fraunces" pitchFamily="34" charset="0"/>
                <a:ea typeface="Fraunces" pitchFamily="34" charset="-122"/>
                <a:cs typeface="Fraunces" pitchFamily="34" charset="-120"/>
              </a:rPr>
              <a:t>Gaming and Comics</a:t>
            </a:r>
            <a:endParaRPr lang="en-US" sz="2187" dirty="0"/>
          </a:p>
        </p:txBody>
      </p:sp>
      <p:sp>
        <p:nvSpPr>
          <p:cNvPr id="13" name="Text 8"/>
          <p:cNvSpPr/>
          <p:nvPr/>
        </p:nvSpPr>
        <p:spPr>
          <a:xfrm>
            <a:off x="3482221" y="6275427"/>
            <a:ext cx="9110186" cy="355402"/>
          </a:xfrm>
          <a:prstGeom prst="rect">
            <a:avLst/>
          </a:prstGeom>
          <a:noFill/>
          <a:ln/>
        </p:spPr>
        <p:txBody>
          <a:bodyPr wrap="none" rtlCol="0" anchor="t"/>
          <a:lstStyle/>
          <a:p>
            <a:pPr algn="l" indent="0" marL="0">
              <a:lnSpc>
                <a:spcPts val="2799"/>
              </a:lnSpc>
              <a:buNone/>
            </a:pPr>
            <a:r>
              <a:rPr lang="en-US" sz="1750" dirty="0">
                <a:solidFill>
                  <a:srgbClr val="EBECEF"/>
                </a:solidFill>
                <a:latin typeface="Epilogue" pitchFamily="34" charset="0"/>
                <a:ea typeface="Epilogue" pitchFamily="34" charset="-122"/>
                <a:cs typeface="Epilogue" pitchFamily="34" charset="-120"/>
              </a:rPr>
              <a:t>Quantum themes and paradoxes incorporated into entertainment media.</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2037993" y="1873687"/>
            <a:ext cx="10554414" cy="1388745"/>
          </a:xfrm>
          <a:prstGeom prst="rect">
            <a:avLst/>
          </a:prstGeom>
          <a:noFill/>
          <a:ln/>
        </p:spPr>
        <p:txBody>
          <a:bodyPr wrap="square" rtlCol="0" anchor="t"/>
          <a:lstStyle/>
          <a:p>
            <a:pPr indent="0" marL="0">
              <a:lnSpc>
                <a:spcPts val="5468"/>
              </a:lnSpc>
              <a:buNone/>
            </a:pPr>
            <a:r>
              <a:rPr lang="en-US" sz="4374" dirty="0">
                <a:solidFill>
                  <a:srgbClr val="FFFFFF"/>
                </a:solidFill>
                <a:latin typeface="Fraunces" pitchFamily="34" charset="0"/>
                <a:ea typeface="Fraunces" pitchFamily="34" charset="-122"/>
                <a:cs typeface="Fraunces" pitchFamily="34" charset="-120"/>
              </a:rPr>
              <a:t>Current relevance and ongoing research</a:t>
            </a:r>
            <a:endParaRPr lang="en-US" sz="4374" dirty="0"/>
          </a:p>
        </p:txBody>
      </p:sp>
      <p:sp>
        <p:nvSpPr>
          <p:cNvPr id="5" name="Text 3"/>
          <p:cNvSpPr/>
          <p:nvPr/>
        </p:nvSpPr>
        <p:spPr>
          <a:xfrm>
            <a:off x="2037993" y="3817858"/>
            <a:ext cx="2807970" cy="347186"/>
          </a:xfrm>
          <a:prstGeom prst="rect">
            <a:avLst/>
          </a:prstGeom>
          <a:noFill/>
          <a:ln/>
        </p:spPr>
        <p:txBody>
          <a:bodyPr wrap="none" rtlCol="0" anchor="t"/>
          <a:lstStyle/>
          <a:p>
            <a:pPr indent="0" marL="0">
              <a:lnSpc>
                <a:spcPts val="2734"/>
              </a:lnSpc>
              <a:buNone/>
            </a:pPr>
            <a:r>
              <a:rPr lang="en-US" sz="2187" dirty="0">
                <a:solidFill>
                  <a:srgbClr val="FFFFFF"/>
                </a:solidFill>
                <a:latin typeface="Fraunces" pitchFamily="34" charset="0"/>
                <a:ea typeface="Fraunces" pitchFamily="34" charset="-122"/>
                <a:cs typeface="Fraunces" pitchFamily="34" charset="-120"/>
              </a:rPr>
              <a:t>Quantum Computing</a:t>
            </a:r>
            <a:endParaRPr lang="en-US" sz="2187" dirty="0"/>
          </a:p>
        </p:txBody>
      </p:sp>
      <p:sp>
        <p:nvSpPr>
          <p:cNvPr id="6" name="Text 4"/>
          <p:cNvSpPr/>
          <p:nvPr/>
        </p:nvSpPr>
        <p:spPr>
          <a:xfrm>
            <a:off x="2037993" y="4387215"/>
            <a:ext cx="3156347" cy="1421606"/>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Developing technology based on quantum principles with potential for revolutionary applications.</a:t>
            </a:r>
            <a:endParaRPr lang="en-US" sz="1750" dirty="0"/>
          </a:p>
        </p:txBody>
      </p:sp>
      <p:sp>
        <p:nvSpPr>
          <p:cNvPr id="7" name="Text 5"/>
          <p:cNvSpPr/>
          <p:nvPr/>
        </p:nvSpPr>
        <p:spPr>
          <a:xfrm>
            <a:off x="5743932" y="3817858"/>
            <a:ext cx="2777490" cy="347186"/>
          </a:xfrm>
          <a:prstGeom prst="rect">
            <a:avLst/>
          </a:prstGeom>
          <a:noFill/>
          <a:ln/>
        </p:spPr>
        <p:txBody>
          <a:bodyPr wrap="none" rtlCol="0" anchor="t"/>
          <a:lstStyle/>
          <a:p>
            <a:pPr indent="0" marL="0">
              <a:lnSpc>
                <a:spcPts val="2734"/>
              </a:lnSpc>
              <a:buNone/>
            </a:pPr>
            <a:r>
              <a:rPr lang="en-US" sz="2187" dirty="0">
                <a:solidFill>
                  <a:srgbClr val="FFFFFF"/>
                </a:solidFill>
                <a:latin typeface="Fraunces" pitchFamily="34" charset="0"/>
                <a:ea typeface="Fraunces" pitchFamily="34" charset="-122"/>
                <a:cs typeface="Fraunces" pitchFamily="34" charset="-120"/>
              </a:rPr>
              <a:t>Quantum Biology</a:t>
            </a:r>
            <a:endParaRPr lang="en-US" sz="2187" dirty="0"/>
          </a:p>
        </p:txBody>
      </p:sp>
      <p:sp>
        <p:nvSpPr>
          <p:cNvPr id="8" name="Text 6"/>
          <p:cNvSpPr/>
          <p:nvPr/>
        </p:nvSpPr>
        <p:spPr>
          <a:xfrm>
            <a:off x="5743932" y="4387215"/>
            <a:ext cx="3156347" cy="1421606"/>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Investigating quantum phenomena in biological systems, opening new frontiers of research.</a:t>
            </a:r>
            <a:endParaRPr lang="en-US" sz="1750" dirty="0"/>
          </a:p>
        </p:txBody>
      </p:sp>
      <p:sp>
        <p:nvSpPr>
          <p:cNvPr id="9" name="Text 7"/>
          <p:cNvSpPr/>
          <p:nvPr/>
        </p:nvSpPr>
        <p:spPr>
          <a:xfrm>
            <a:off x="9449872" y="3817858"/>
            <a:ext cx="3156347" cy="694373"/>
          </a:xfrm>
          <a:prstGeom prst="rect">
            <a:avLst/>
          </a:prstGeom>
          <a:noFill/>
          <a:ln/>
        </p:spPr>
        <p:txBody>
          <a:bodyPr wrap="square" rtlCol="0" anchor="t"/>
          <a:lstStyle/>
          <a:p>
            <a:pPr indent="0" marL="0">
              <a:lnSpc>
                <a:spcPts val="2734"/>
              </a:lnSpc>
              <a:buNone/>
            </a:pPr>
            <a:r>
              <a:rPr lang="en-US" sz="2187" dirty="0">
                <a:solidFill>
                  <a:srgbClr val="FFFFFF"/>
                </a:solidFill>
                <a:latin typeface="Fraunces" pitchFamily="34" charset="0"/>
                <a:ea typeface="Fraunces" pitchFamily="34" charset="-122"/>
                <a:cs typeface="Fraunces" pitchFamily="34" charset="-120"/>
              </a:rPr>
              <a:t>Quantum Cryptography</a:t>
            </a:r>
            <a:endParaRPr lang="en-US" sz="2187" dirty="0"/>
          </a:p>
        </p:txBody>
      </p:sp>
      <p:sp>
        <p:nvSpPr>
          <p:cNvPr id="10" name="Text 8"/>
          <p:cNvSpPr/>
          <p:nvPr/>
        </p:nvSpPr>
        <p:spPr>
          <a:xfrm>
            <a:off x="9449872" y="4734401"/>
            <a:ext cx="3156347" cy="1421606"/>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Exploring secure communication methods based on quantum properties.</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2037993" y="1713905"/>
            <a:ext cx="8060412" cy="694373"/>
          </a:xfrm>
          <a:prstGeom prst="rect">
            <a:avLst/>
          </a:prstGeom>
          <a:noFill/>
          <a:ln/>
        </p:spPr>
        <p:txBody>
          <a:bodyPr wrap="none" rtlCol="0" anchor="t"/>
          <a:lstStyle/>
          <a:p>
            <a:pPr indent="0" marL="0">
              <a:lnSpc>
                <a:spcPts val="5468"/>
              </a:lnSpc>
              <a:buNone/>
            </a:pPr>
            <a:r>
              <a:rPr lang="en-US" sz="4374" dirty="0">
                <a:solidFill>
                  <a:srgbClr val="FFFFFF"/>
                </a:solidFill>
                <a:latin typeface="Fraunces" pitchFamily="34" charset="0"/>
                <a:ea typeface="Fraunces" pitchFamily="34" charset="-122"/>
                <a:cs typeface="Fraunces" pitchFamily="34" charset="-120"/>
              </a:rPr>
              <a:t>Conclusion and key takeaways</a:t>
            </a:r>
            <a:endParaRPr lang="en-US" sz="4374" dirty="0"/>
          </a:p>
        </p:txBody>
      </p:sp>
      <p:sp>
        <p:nvSpPr>
          <p:cNvPr id="5" name="Text 3"/>
          <p:cNvSpPr/>
          <p:nvPr/>
        </p:nvSpPr>
        <p:spPr>
          <a:xfrm>
            <a:off x="2037993" y="2741533"/>
            <a:ext cx="3222069" cy="347186"/>
          </a:xfrm>
          <a:prstGeom prst="rect">
            <a:avLst/>
          </a:prstGeom>
          <a:noFill/>
          <a:ln/>
        </p:spPr>
        <p:txBody>
          <a:bodyPr wrap="none" rtlCol="0" anchor="t"/>
          <a:lstStyle/>
          <a:p>
            <a:pPr indent="0" marL="0">
              <a:lnSpc>
                <a:spcPts val="2734"/>
              </a:lnSpc>
              <a:buNone/>
            </a:pPr>
            <a:r>
              <a:rPr lang="en-US" sz="2187" dirty="0">
                <a:solidFill>
                  <a:srgbClr val="FFFFFF"/>
                </a:solidFill>
                <a:latin typeface="Fraunces" pitchFamily="34" charset="0"/>
                <a:ea typeface="Fraunces" pitchFamily="34" charset="-122"/>
                <a:cs typeface="Fraunces" pitchFamily="34" charset="-120"/>
              </a:rPr>
              <a:t>Complexity and Intrigue</a:t>
            </a:r>
            <a:endParaRPr lang="en-US" sz="2187" dirty="0"/>
          </a:p>
        </p:txBody>
      </p:sp>
      <p:sp>
        <p:nvSpPr>
          <p:cNvPr id="6" name="Text 4"/>
          <p:cNvSpPr/>
          <p:nvPr/>
        </p:nvSpPr>
        <p:spPr>
          <a:xfrm>
            <a:off x="2037993" y="3421975"/>
            <a:ext cx="10554414" cy="355402"/>
          </a:xfrm>
          <a:prstGeom prst="rect">
            <a:avLst/>
          </a:prstGeom>
          <a:noFill/>
          <a:ln/>
        </p:spPr>
        <p:txBody>
          <a:bodyPr wrap="non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Schrödinger's cat illustrates the mysterious and mind-bending nature of quantum theory.</a:t>
            </a:r>
            <a:endParaRPr lang="en-US" sz="1750" dirty="0"/>
          </a:p>
        </p:txBody>
      </p:sp>
      <p:sp>
        <p:nvSpPr>
          <p:cNvPr id="7" name="Text 5"/>
          <p:cNvSpPr/>
          <p:nvPr/>
        </p:nvSpPr>
        <p:spPr>
          <a:xfrm>
            <a:off x="2037993" y="4110633"/>
            <a:ext cx="3546991" cy="347186"/>
          </a:xfrm>
          <a:prstGeom prst="rect">
            <a:avLst/>
          </a:prstGeom>
          <a:noFill/>
          <a:ln/>
        </p:spPr>
        <p:txBody>
          <a:bodyPr wrap="none" rtlCol="0" anchor="t"/>
          <a:lstStyle/>
          <a:p>
            <a:pPr indent="0" marL="0">
              <a:lnSpc>
                <a:spcPts val="2734"/>
              </a:lnSpc>
              <a:buNone/>
            </a:pPr>
            <a:r>
              <a:rPr lang="en-US" sz="2187" dirty="0">
                <a:solidFill>
                  <a:srgbClr val="FFFFFF"/>
                </a:solidFill>
                <a:latin typeface="Fraunces" pitchFamily="34" charset="0"/>
                <a:ea typeface="Fraunces" pitchFamily="34" charset="-122"/>
                <a:cs typeface="Fraunces" pitchFamily="34" charset="-120"/>
              </a:rPr>
              <a:t>Philosophical Implications</a:t>
            </a:r>
            <a:endParaRPr lang="en-US" sz="2187" dirty="0"/>
          </a:p>
        </p:txBody>
      </p:sp>
      <p:sp>
        <p:nvSpPr>
          <p:cNvPr id="8" name="Text 6"/>
          <p:cNvSpPr/>
          <p:nvPr/>
        </p:nvSpPr>
        <p:spPr>
          <a:xfrm>
            <a:off x="2037993" y="4791075"/>
            <a:ext cx="10554414" cy="355402"/>
          </a:xfrm>
          <a:prstGeom prst="rect">
            <a:avLst/>
          </a:prstGeom>
          <a:noFill/>
          <a:ln/>
        </p:spPr>
        <p:txBody>
          <a:bodyPr wrap="non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The thought experiment raises profound questions about reality and perception.</a:t>
            </a:r>
            <a:endParaRPr lang="en-US" sz="1750" dirty="0"/>
          </a:p>
        </p:txBody>
      </p:sp>
      <p:sp>
        <p:nvSpPr>
          <p:cNvPr id="9" name="Text 7"/>
          <p:cNvSpPr/>
          <p:nvPr/>
        </p:nvSpPr>
        <p:spPr>
          <a:xfrm>
            <a:off x="2037993" y="5479733"/>
            <a:ext cx="3189089" cy="347186"/>
          </a:xfrm>
          <a:prstGeom prst="rect">
            <a:avLst/>
          </a:prstGeom>
          <a:noFill/>
          <a:ln/>
        </p:spPr>
        <p:txBody>
          <a:bodyPr wrap="none" rtlCol="0" anchor="t"/>
          <a:lstStyle/>
          <a:p>
            <a:pPr indent="0" marL="0">
              <a:lnSpc>
                <a:spcPts val="2734"/>
              </a:lnSpc>
              <a:buNone/>
            </a:pPr>
            <a:r>
              <a:rPr lang="en-US" sz="2187" dirty="0">
                <a:solidFill>
                  <a:srgbClr val="FFFFFF"/>
                </a:solidFill>
                <a:latin typeface="Fraunces" pitchFamily="34" charset="0"/>
                <a:ea typeface="Fraunces" pitchFamily="34" charset="-122"/>
                <a:cs typeface="Fraunces" pitchFamily="34" charset="-120"/>
              </a:rPr>
              <a:t>Technological Advances</a:t>
            </a:r>
            <a:endParaRPr lang="en-US" sz="2187" dirty="0"/>
          </a:p>
        </p:txBody>
      </p:sp>
      <p:sp>
        <p:nvSpPr>
          <p:cNvPr id="10" name="Text 8"/>
          <p:cNvSpPr/>
          <p:nvPr/>
        </p:nvSpPr>
        <p:spPr>
          <a:xfrm>
            <a:off x="2037993" y="6160175"/>
            <a:ext cx="10554414" cy="355402"/>
          </a:xfrm>
          <a:prstGeom prst="rect">
            <a:avLst/>
          </a:prstGeom>
          <a:noFill/>
          <a:ln/>
        </p:spPr>
        <p:txBody>
          <a:bodyPr wrap="non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Quantum concepts continue to drive innovation with transformative potential in diverse fields.</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960120"/>
            <a:ext cx="7477601" cy="2777490"/>
          </a:xfrm>
          <a:prstGeom prst="rect">
            <a:avLst/>
          </a:prstGeom>
          <a:noFill/>
          <a:ln/>
        </p:spPr>
        <p:txBody>
          <a:bodyPr wrap="square" rtlCol="0" anchor="t"/>
          <a:lstStyle/>
          <a:p>
            <a:pPr indent="0" marL="0">
              <a:lnSpc>
                <a:spcPts val="5468"/>
              </a:lnSpc>
              <a:buNone/>
            </a:pPr>
            <a:r>
              <a:rPr lang="en-US" sz="4374" dirty="0">
                <a:solidFill>
                  <a:srgbClr val="FFFFFF"/>
                </a:solidFill>
                <a:latin typeface="Fraunces" pitchFamily="34" charset="0"/>
                <a:ea typeface="Fraunces" pitchFamily="34" charset="-122"/>
                <a:cs typeface="Fraunces" pitchFamily="34" charset="-120"/>
              </a:rPr>
              <a:t>What Is Quantum Mechanics and How Does It Differ from Classical Mechanics?</a:t>
            </a:r>
            <a:endParaRPr lang="en-US" sz="4374" dirty="0"/>
          </a:p>
        </p:txBody>
      </p:sp>
      <p:sp>
        <p:nvSpPr>
          <p:cNvPr id="6" name="Text 3"/>
          <p:cNvSpPr/>
          <p:nvPr/>
        </p:nvSpPr>
        <p:spPr>
          <a:xfrm>
            <a:off x="833199" y="4070866"/>
            <a:ext cx="7477601" cy="3198614"/>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Quantum mechanics is a branch of physics that studies the behavior of particles at the atomic and subatomic levels, challenging classical Newtonian mechanics. Unlike classical mechanics, it incorporates the principles of superposition, entanglement, and probabilistic outcomes, leading to a fundamentally different understanding of the physical world. While classical mechanics deals with macroscopic objects and follows deterministic laws, quantum mechanics explores the unpredictable nature of particles and their wave-like properties.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2037993" y="3767614"/>
            <a:ext cx="5554980" cy="694373"/>
          </a:xfrm>
          <a:prstGeom prst="rect">
            <a:avLst/>
          </a:prstGeom>
          <a:noFill/>
          <a:ln/>
        </p:spPr>
        <p:txBody>
          <a:bodyPr wrap="none" rtlCol="0" anchor="t"/>
          <a:lstStyle/>
          <a:p>
            <a:pPr indent="0" marL="0">
              <a:lnSpc>
                <a:spcPts val="5468"/>
              </a:lnSpc>
              <a:buNone/>
            </a:pPr>
            <a:endParaRPr lang="en-US" sz="4374" dirty="0"/>
          </a:p>
        </p:txBody>
      </p:sp>
      <p:pic>
        <p:nvPicPr>
          <p:cNvPr id="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2037993" y="2220873"/>
            <a:ext cx="10222944" cy="694373"/>
          </a:xfrm>
          <a:prstGeom prst="rect">
            <a:avLst/>
          </a:prstGeom>
          <a:noFill/>
          <a:ln/>
        </p:spPr>
        <p:txBody>
          <a:bodyPr wrap="none" rtlCol="0" anchor="t"/>
          <a:lstStyle/>
          <a:p>
            <a:pPr indent="0" marL="0">
              <a:lnSpc>
                <a:spcPts val="5468"/>
              </a:lnSpc>
              <a:buNone/>
            </a:pPr>
            <a:r>
              <a:rPr lang="en-US" sz="4374" dirty="0">
                <a:solidFill>
                  <a:srgbClr val="FFFFFF"/>
                </a:solidFill>
                <a:latin typeface="Fraunces" pitchFamily="34" charset="0"/>
                <a:ea typeface="Fraunces" pitchFamily="34" charset="-122"/>
                <a:cs typeface="Fraunces" pitchFamily="34" charset="-120"/>
              </a:rPr>
              <a:t>Explanation of the thought experiment</a:t>
            </a:r>
            <a:endParaRPr lang="en-US" sz="4374" dirty="0"/>
          </a:p>
        </p:txBody>
      </p:sp>
      <p:sp>
        <p:nvSpPr>
          <p:cNvPr id="5" name="Text 3"/>
          <p:cNvSpPr/>
          <p:nvPr/>
        </p:nvSpPr>
        <p:spPr>
          <a:xfrm>
            <a:off x="2037993" y="3470672"/>
            <a:ext cx="3156347" cy="694373"/>
          </a:xfrm>
          <a:prstGeom prst="rect">
            <a:avLst/>
          </a:prstGeom>
          <a:noFill/>
          <a:ln/>
        </p:spPr>
        <p:txBody>
          <a:bodyPr wrap="square" rtlCol="0" anchor="t"/>
          <a:lstStyle/>
          <a:p>
            <a:pPr indent="0" marL="0">
              <a:lnSpc>
                <a:spcPts val="2734"/>
              </a:lnSpc>
              <a:buNone/>
            </a:pPr>
            <a:r>
              <a:rPr lang="en-US" sz="2187" dirty="0">
                <a:solidFill>
                  <a:srgbClr val="FFFFFF"/>
                </a:solidFill>
                <a:latin typeface="Fraunces" pitchFamily="34" charset="0"/>
                <a:ea typeface="Fraunces" pitchFamily="34" charset="-122"/>
                <a:cs typeface="Fraunces" pitchFamily="34" charset="-120"/>
              </a:rPr>
              <a:t>Quantum Superposition</a:t>
            </a:r>
            <a:endParaRPr lang="en-US" sz="2187" dirty="0"/>
          </a:p>
        </p:txBody>
      </p:sp>
      <p:sp>
        <p:nvSpPr>
          <p:cNvPr id="6" name="Text 4"/>
          <p:cNvSpPr/>
          <p:nvPr/>
        </p:nvSpPr>
        <p:spPr>
          <a:xfrm>
            <a:off x="2037993" y="4387215"/>
            <a:ext cx="3156347" cy="1421606"/>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Objects can exist in multiple states simultaneously until observed, leading to paradoxes.</a:t>
            </a:r>
            <a:endParaRPr lang="en-US" sz="1750" dirty="0"/>
          </a:p>
        </p:txBody>
      </p:sp>
      <p:sp>
        <p:nvSpPr>
          <p:cNvPr id="7" name="Text 5"/>
          <p:cNvSpPr/>
          <p:nvPr/>
        </p:nvSpPr>
        <p:spPr>
          <a:xfrm>
            <a:off x="5743932" y="3470672"/>
            <a:ext cx="3156347" cy="694373"/>
          </a:xfrm>
          <a:prstGeom prst="rect">
            <a:avLst/>
          </a:prstGeom>
          <a:noFill/>
          <a:ln/>
        </p:spPr>
        <p:txBody>
          <a:bodyPr wrap="square" rtlCol="0" anchor="t"/>
          <a:lstStyle/>
          <a:p>
            <a:pPr indent="0" marL="0">
              <a:lnSpc>
                <a:spcPts val="2734"/>
              </a:lnSpc>
              <a:buNone/>
            </a:pPr>
            <a:r>
              <a:rPr lang="en-US" sz="2187" dirty="0">
                <a:solidFill>
                  <a:srgbClr val="FFFFFF"/>
                </a:solidFill>
                <a:latin typeface="Fraunces" pitchFamily="34" charset="0"/>
                <a:ea typeface="Fraunces" pitchFamily="34" charset="-122"/>
                <a:cs typeface="Fraunces" pitchFamily="34" charset="-120"/>
              </a:rPr>
              <a:t>Life and Death Conundrum</a:t>
            </a:r>
            <a:endParaRPr lang="en-US" sz="2187" dirty="0"/>
          </a:p>
        </p:txBody>
      </p:sp>
      <p:sp>
        <p:nvSpPr>
          <p:cNvPr id="8" name="Text 6"/>
          <p:cNvSpPr/>
          <p:nvPr/>
        </p:nvSpPr>
        <p:spPr>
          <a:xfrm>
            <a:off x="5743932" y="4387215"/>
            <a:ext cx="3156347" cy="1421606"/>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The cat is both alive and dead until it is observed, illustrating quantum principles.</a:t>
            </a:r>
            <a:endParaRPr lang="en-US" sz="1750" dirty="0"/>
          </a:p>
        </p:txBody>
      </p:sp>
      <p:sp>
        <p:nvSpPr>
          <p:cNvPr id="9" name="Text 7"/>
          <p:cNvSpPr/>
          <p:nvPr/>
        </p:nvSpPr>
        <p:spPr>
          <a:xfrm>
            <a:off x="9449872" y="3470672"/>
            <a:ext cx="3156347" cy="694373"/>
          </a:xfrm>
          <a:prstGeom prst="rect">
            <a:avLst/>
          </a:prstGeom>
          <a:noFill/>
          <a:ln/>
        </p:spPr>
        <p:txBody>
          <a:bodyPr wrap="square" rtlCol="0" anchor="t"/>
          <a:lstStyle/>
          <a:p>
            <a:pPr indent="0" marL="0">
              <a:lnSpc>
                <a:spcPts val="2734"/>
              </a:lnSpc>
              <a:buNone/>
            </a:pPr>
            <a:r>
              <a:rPr lang="en-US" sz="2187" dirty="0">
                <a:solidFill>
                  <a:srgbClr val="FFFFFF"/>
                </a:solidFill>
                <a:latin typeface="Fraunces" pitchFamily="34" charset="0"/>
                <a:ea typeface="Fraunces" pitchFamily="34" charset="-122"/>
                <a:cs typeface="Fraunces" pitchFamily="34" charset="-120"/>
              </a:rPr>
              <a:t>Wave Function Collapse</a:t>
            </a:r>
            <a:endParaRPr lang="en-US" sz="2187" dirty="0"/>
          </a:p>
        </p:txBody>
      </p:sp>
      <p:sp>
        <p:nvSpPr>
          <p:cNvPr id="10" name="Text 8"/>
          <p:cNvSpPr/>
          <p:nvPr/>
        </p:nvSpPr>
        <p:spPr>
          <a:xfrm>
            <a:off x="9449872" y="4387215"/>
            <a:ext cx="3156347" cy="1421606"/>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Observation causes the system to collapse into a single state, resolving the paradox.</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062639"/>
            <a:ext cx="7477601" cy="1388745"/>
          </a:xfrm>
          <a:prstGeom prst="rect">
            <a:avLst/>
          </a:prstGeom>
          <a:noFill/>
          <a:ln/>
        </p:spPr>
        <p:txBody>
          <a:bodyPr wrap="square" rtlCol="0" anchor="t"/>
          <a:lstStyle/>
          <a:p>
            <a:pPr indent="0" marL="0">
              <a:lnSpc>
                <a:spcPts val="5468"/>
              </a:lnSpc>
              <a:buNone/>
            </a:pPr>
            <a:r>
              <a:rPr lang="en-US" sz="4374" dirty="0">
                <a:solidFill>
                  <a:srgbClr val="FFFFFF"/>
                </a:solidFill>
                <a:latin typeface="Fraunces" pitchFamily="34" charset="0"/>
                <a:ea typeface="Fraunces" pitchFamily="34" charset="-122"/>
                <a:cs typeface="Fraunces" pitchFamily="34" charset="-120"/>
              </a:rPr>
              <a:t>Exploring Schrödinger's Thought Experiment</a:t>
            </a:r>
            <a:endParaRPr lang="en-US" sz="4374" dirty="0"/>
          </a:p>
        </p:txBody>
      </p:sp>
      <p:sp>
        <p:nvSpPr>
          <p:cNvPr id="6" name="Text 3"/>
          <p:cNvSpPr/>
          <p:nvPr/>
        </p:nvSpPr>
        <p:spPr>
          <a:xfrm>
            <a:off x="833199" y="3784640"/>
            <a:ext cx="7477601" cy="1066205"/>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Schrödinger's thought experiment delves into the concept of quantum superposition, where objects can exist in multiple states simultaneously until observed, leading to paradoxes.</a:t>
            </a:r>
            <a:endParaRPr lang="en-US" sz="1750" dirty="0"/>
          </a:p>
        </p:txBody>
      </p:sp>
      <p:sp>
        <p:nvSpPr>
          <p:cNvPr id="7" name="Text 4"/>
          <p:cNvSpPr/>
          <p:nvPr/>
        </p:nvSpPr>
        <p:spPr>
          <a:xfrm>
            <a:off x="833199" y="5100757"/>
            <a:ext cx="7477601" cy="1066205"/>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It illustrates the conundrum of life and death, with the cat being both alive and dead until observation. The wave function collapse occurs when the system is observed, resolving the paradox.</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2037993" y="3767614"/>
            <a:ext cx="5554980" cy="694373"/>
          </a:xfrm>
          <a:prstGeom prst="rect">
            <a:avLst/>
          </a:prstGeom>
          <a:noFill/>
          <a:ln/>
        </p:spPr>
        <p:txBody>
          <a:bodyPr wrap="none" rtlCol="0" anchor="t"/>
          <a:lstStyle/>
          <a:p>
            <a:pPr indent="0" marL="0">
              <a:lnSpc>
                <a:spcPts val="5468"/>
              </a:lnSpc>
              <a:buNone/>
            </a:pPr>
            <a:endParaRPr lang="en-US" sz="4374" dirty="0"/>
          </a:p>
        </p:txBody>
      </p:sp>
      <p:pic>
        <p:nvPicPr>
          <p:cNvPr id="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1693307"/>
            <a:ext cx="7693343" cy="694373"/>
          </a:xfrm>
          <a:prstGeom prst="rect">
            <a:avLst/>
          </a:prstGeom>
          <a:noFill/>
          <a:ln/>
        </p:spPr>
        <p:txBody>
          <a:bodyPr wrap="none" rtlCol="0" anchor="t"/>
          <a:lstStyle/>
          <a:p>
            <a:pPr indent="0" marL="0">
              <a:lnSpc>
                <a:spcPts val="5468"/>
              </a:lnSpc>
              <a:buNone/>
            </a:pPr>
            <a:r>
              <a:rPr lang="en-US" sz="4374" dirty="0">
                <a:solidFill>
                  <a:srgbClr val="FFFFFF"/>
                </a:solidFill>
                <a:latin typeface="Fraunces" pitchFamily="34" charset="0"/>
                <a:ea typeface="Fraunces" pitchFamily="34" charset="-122"/>
                <a:cs typeface="Fraunces" pitchFamily="34" charset="-120"/>
              </a:rPr>
              <a:t>The concept of superposition</a:t>
            </a:r>
            <a:endParaRPr lang="en-US" sz="4374" dirty="0"/>
          </a:p>
        </p:txBody>
      </p:sp>
      <p:sp>
        <p:nvSpPr>
          <p:cNvPr id="6" name="Shape 3"/>
          <p:cNvSpPr/>
          <p:nvPr/>
        </p:nvSpPr>
        <p:spPr>
          <a:xfrm>
            <a:off x="4490799" y="2894528"/>
            <a:ext cx="499943" cy="499943"/>
          </a:xfrm>
          <a:prstGeom prst="roundRect">
            <a:avLst>
              <a:gd name="adj" fmla="val 20000"/>
            </a:avLst>
          </a:prstGeom>
          <a:solidFill>
            <a:srgbClr val="283157"/>
          </a:solidFill>
          <a:ln w="7620">
            <a:solidFill>
              <a:srgbClr val="414A70"/>
            </a:solidFill>
            <a:prstDash val="solid"/>
          </a:ln>
        </p:spPr>
      </p:sp>
      <p:sp>
        <p:nvSpPr>
          <p:cNvPr id="7" name="Text 4"/>
          <p:cNvSpPr/>
          <p:nvPr/>
        </p:nvSpPr>
        <p:spPr>
          <a:xfrm>
            <a:off x="4664273" y="2936200"/>
            <a:ext cx="152876" cy="416481"/>
          </a:xfrm>
          <a:prstGeom prst="rect">
            <a:avLst/>
          </a:prstGeom>
          <a:noFill/>
          <a:ln/>
        </p:spPr>
        <p:txBody>
          <a:bodyPr wrap="none" rtlCol="0" anchor="t"/>
          <a:lstStyle/>
          <a:p>
            <a:pPr algn="ctr" indent="0" marL="0">
              <a:lnSpc>
                <a:spcPts val="3281"/>
              </a:lnSpc>
              <a:buNone/>
            </a:pPr>
            <a:r>
              <a:rPr lang="en-US" sz="2624" dirty="0">
                <a:solidFill>
                  <a:srgbClr val="EBECEF"/>
                </a:solidFill>
                <a:latin typeface="Fraunces" pitchFamily="34" charset="0"/>
                <a:ea typeface="Fraunces" pitchFamily="34" charset="-122"/>
                <a:cs typeface="Fraunces" pitchFamily="34" charset="-120"/>
              </a:rPr>
              <a:t>1</a:t>
            </a:r>
            <a:endParaRPr lang="en-US" sz="2624" dirty="0"/>
          </a:p>
        </p:txBody>
      </p:sp>
      <p:sp>
        <p:nvSpPr>
          <p:cNvPr id="8" name="Text 5"/>
          <p:cNvSpPr/>
          <p:nvPr/>
        </p:nvSpPr>
        <p:spPr>
          <a:xfrm>
            <a:off x="5212913" y="2970848"/>
            <a:ext cx="2777490" cy="347186"/>
          </a:xfrm>
          <a:prstGeom prst="rect">
            <a:avLst/>
          </a:prstGeom>
          <a:noFill/>
          <a:ln/>
        </p:spPr>
        <p:txBody>
          <a:bodyPr wrap="none" rtlCol="0" anchor="t"/>
          <a:lstStyle/>
          <a:p>
            <a:pPr indent="0" marL="0">
              <a:lnSpc>
                <a:spcPts val="2734"/>
              </a:lnSpc>
              <a:buNone/>
            </a:pPr>
            <a:r>
              <a:rPr lang="en-US" sz="2187" dirty="0">
                <a:solidFill>
                  <a:srgbClr val="EBECEF"/>
                </a:solidFill>
                <a:latin typeface="Fraunces" pitchFamily="34" charset="0"/>
                <a:ea typeface="Fraunces" pitchFamily="34" charset="-122"/>
                <a:cs typeface="Fraunces" pitchFamily="34" charset="-120"/>
              </a:rPr>
              <a:t>Simultaneous States</a:t>
            </a:r>
            <a:endParaRPr lang="en-US" sz="2187" dirty="0"/>
          </a:p>
        </p:txBody>
      </p:sp>
      <p:sp>
        <p:nvSpPr>
          <p:cNvPr id="9" name="Text 6"/>
          <p:cNvSpPr/>
          <p:nvPr/>
        </p:nvSpPr>
        <p:spPr>
          <a:xfrm>
            <a:off x="5212913" y="3451265"/>
            <a:ext cx="3820001" cy="1066205"/>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Objects can exist in multiple states at once, challenging classical physics.</a:t>
            </a:r>
            <a:endParaRPr lang="en-US" sz="1750" dirty="0"/>
          </a:p>
        </p:txBody>
      </p:sp>
      <p:sp>
        <p:nvSpPr>
          <p:cNvPr id="10" name="Shape 7"/>
          <p:cNvSpPr/>
          <p:nvPr/>
        </p:nvSpPr>
        <p:spPr>
          <a:xfrm>
            <a:off x="9255085" y="2894528"/>
            <a:ext cx="499943" cy="499943"/>
          </a:xfrm>
          <a:prstGeom prst="roundRect">
            <a:avLst>
              <a:gd name="adj" fmla="val 20000"/>
            </a:avLst>
          </a:prstGeom>
          <a:solidFill>
            <a:srgbClr val="283157"/>
          </a:solidFill>
          <a:ln w="7620">
            <a:solidFill>
              <a:srgbClr val="414A70"/>
            </a:solidFill>
            <a:prstDash val="solid"/>
          </a:ln>
        </p:spPr>
      </p:sp>
      <p:sp>
        <p:nvSpPr>
          <p:cNvPr id="11" name="Text 8"/>
          <p:cNvSpPr/>
          <p:nvPr/>
        </p:nvSpPr>
        <p:spPr>
          <a:xfrm>
            <a:off x="9404033" y="2936200"/>
            <a:ext cx="202049" cy="416481"/>
          </a:xfrm>
          <a:prstGeom prst="rect">
            <a:avLst/>
          </a:prstGeom>
          <a:noFill/>
          <a:ln/>
        </p:spPr>
        <p:txBody>
          <a:bodyPr wrap="none" rtlCol="0" anchor="t"/>
          <a:lstStyle/>
          <a:p>
            <a:pPr algn="ctr" indent="0" marL="0">
              <a:lnSpc>
                <a:spcPts val="3281"/>
              </a:lnSpc>
              <a:buNone/>
            </a:pPr>
            <a:r>
              <a:rPr lang="en-US" sz="2624" dirty="0">
                <a:solidFill>
                  <a:srgbClr val="EBECEF"/>
                </a:solidFill>
                <a:latin typeface="Fraunces" pitchFamily="34" charset="0"/>
                <a:ea typeface="Fraunces" pitchFamily="34" charset="-122"/>
                <a:cs typeface="Fraunces" pitchFamily="34" charset="-120"/>
              </a:rPr>
              <a:t>2</a:t>
            </a:r>
            <a:endParaRPr lang="en-US" sz="2624" dirty="0"/>
          </a:p>
        </p:txBody>
      </p:sp>
      <p:sp>
        <p:nvSpPr>
          <p:cNvPr id="12" name="Text 9"/>
          <p:cNvSpPr/>
          <p:nvPr/>
        </p:nvSpPr>
        <p:spPr>
          <a:xfrm>
            <a:off x="9977199" y="2970848"/>
            <a:ext cx="2777490" cy="347186"/>
          </a:xfrm>
          <a:prstGeom prst="rect">
            <a:avLst/>
          </a:prstGeom>
          <a:noFill/>
          <a:ln/>
        </p:spPr>
        <p:txBody>
          <a:bodyPr wrap="none" rtlCol="0" anchor="t"/>
          <a:lstStyle/>
          <a:p>
            <a:pPr indent="0" marL="0">
              <a:lnSpc>
                <a:spcPts val="2734"/>
              </a:lnSpc>
              <a:buNone/>
            </a:pPr>
            <a:r>
              <a:rPr lang="en-US" sz="2187" dirty="0">
                <a:solidFill>
                  <a:srgbClr val="EBECEF"/>
                </a:solidFill>
                <a:latin typeface="Fraunces" pitchFamily="34" charset="0"/>
                <a:ea typeface="Fraunces" pitchFamily="34" charset="-122"/>
                <a:cs typeface="Fraunces" pitchFamily="34" charset="-120"/>
              </a:rPr>
              <a:t>Probabilistic Nature</a:t>
            </a:r>
            <a:endParaRPr lang="en-US" sz="2187" dirty="0"/>
          </a:p>
        </p:txBody>
      </p:sp>
      <p:sp>
        <p:nvSpPr>
          <p:cNvPr id="13" name="Text 10"/>
          <p:cNvSpPr/>
          <p:nvPr/>
        </p:nvSpPr>
        <p:spPr>
          <a:xfrm>
            <a:off x="9977199" y="3451265"/>
            <a:ext cx="3820001" cy="1421606"/>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Quantum particles exhibit probability distributions until observed, defying classical predictability.</a:t>
            </a:r>
            <a:endParaRPr lang="en-US" sz="1750" dirty="0"/>
          </a:p>
        </p:txBody>
      </p:sp>
      <p:sp>
        <p:nvSpPr>
          <p:cNvPr id="14" name="Shape 11"/>
          <p:cNvSpPr/>
          <p:nvPr/>
        </p:nvSpPr>
        <p:spPr>
          <a:xfrm>
            <a:off x="4490799" y="5268635"/>
            <a:ext cx="499943" cy="499943"/>
          </a:xfrm>
          <a:prstGeom prst="roundRect">
            <a:avLst>
              <a:gd name="adj" fmla="val 20000"/>
            </a:avLst>
          </a:prstGeom>
          <a:solidFill>
            <a:srgbClr val="283157"/>
          </a:solidFill>
          <a:ln w="7620">
            <a:solidFill>
              <a:srgbClr val="414A70"/>
            </a:solidFill>
            <a:prstDash val="solid"/>
          </a:ln>
        </p:spPr>
      </p:sp>
      <p:sp>
        <p:nvSpPr>
          <p:cNvPr id="15" name="Text 12"/>
          <p:cNvSpPr/>
          <p:nvPr/>
        </p:nvSpPr>
        <p:spPr>
          <a:xfrm>
            <a:off x="4648676" y="5310307"/>
            <a:ext cx="184071" cy="416481"/>
          </a:xfrm>
          <a:prstGeom prst="rect">
            <a:avLst/>
          </a:prstGeom>
          <a:noFill/>
          <a:ln/>
        </p:spPr>
        <p:txBody>
          <a:bodyPr wrap="none" rtlCol="0" anchor="t"/>
          <a:lstStyle/>
          <a:p>
            <a:pPr algn="ctr" indent="0" marL="0">
              <a:lnSpc>
                <a:spcPts val="3281"/>
              </a:lnSpc>
              <a:buNone/>
            </a:pPr>
            <a:r>
              <a:rPr lang="en-US" sz="2624" dirty="0">
                <a:solidFill>
                  <a:srgbClr val="EBECEF"/>
                </a:solidFill>
                <a:latin typeface="Fraunces" pitchFamily="34" charset="0"/>
                <a:ea typeface="Fraunces" pitchFamily="34" charset="-122"/>
                <a:cs typeface="Fraunces" pitchFamily="34" charset="-120"/>
              </a:rPr>
              <a:t>3</a:t>
            </a:r>
            <a:endParaRPr lang="en-US" sz="2624" dirty="0"/>
          </a:p>
        </p:txBody>
      </p:sp>
      <p:sp>
        <p:nvSpPr>
          <p:cNvPr id="16" name="Text 13"/>
          <p:cNvSpPr/>
          <p:nvPr/>
        </p:nvSpPr>
        <p:spPr>
          <a:xfrm>
            <a:off x="5212913" y="5344954"/>
            <a:ext cx="2777490" cy="347186"/>
          </a:xfrm>
          <a:prstGeom prst="rect">
            <a:avLst/>
          </a:prstGeom>
          <a:noFill/>
          <a:ln/>
        </p:spPr>
        <p:txBody>
          <a:bodyPr wrap="none" rtlCol="0" anchor="t"/>
          <a:lstStyle/>
          <a:p>
            <a:pPr indent="0" marL="0">
              <a:lnSpc>
                <a:spcPts val="2734"/>
              </a:lnSpc>
              <a:buNone/>
            </a:pPr>
            <a:r>
              <a:rPr lang="en-US" sz="2187" dirty="0">
                <a:solidFill>
                  <a:srgbClr val="EBECEF"/>
                </a:solidFill>
                <a:latin typeface="Fraunces" pitchFamily="34" charset="0"/>
                <a:ea typeface="Fraunces" pitchFamily="34" charset="-122"/>
                <a:cs typeface="Fraunces" pitchFamily="34" charset="-120"/>
              </a:rPr>
              <a:t>Entanglement</a:t>
            </a:r>
            <a:endParaRPr lang="en-US" sz="2187" dirty="0"/>
          </a:p>
        </p:txBody>
      </p:sp>
      <p:sp>
        <p:nvSpPr>
          <p:cNvPr id="17" name="Text 14"/>
          <p:cNvSpPr/>
          <p:nvPr/>
        </p:nvSpPr>
        <p:spPr>
          <a:xfrm>
            <a:off x="5212913" y="5825371"/>
            <a:ext cx="8584287" cy="710803"/>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Particles can become intertwined, affecting each other instantaneously regardless of distance.</a:t>
            </a:r>
            <a:endParaRPr lang="en-US" sz="1750"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26294" y="783788"/>
            <a:ext cx="9320213" cy="1377077"/>
          </a:xfrm>
          <a:prstGeom prst="rect">
            <a:avLst/>
          </a:prstGeom>
          <a:noFill/>
          <a:ln/>
        </p:spPr>
        <p:txBody>
          <a:bodyPr wrap="square" rtlCol="0" anchor="t"/>
          <a:lstStyle/>
          <a:p>
            <a:pPr indent="0" marL="0">
              <a:lnSpc>
                <a:spcPts val="5422"/>
              </a:lnSpc>
              <a:buNone/>
            </a:pPr>
            <a:r>
              <a:rPr lang="en-US" sz="4338" dirty="0">
                <a:solidFill>
                  <a:srgbClr val="FFFFFF"/>
                </a:solidFill>
                <a:latin typeface="Fraunces" pitchFamily="34" charset="0"/>
                <a:ea typeface="Fraunces" pitchFamily="34" charset="-122"/>
                <a:cs typeface="Fraunces" pitchFamily="34" charset="-120"/>
              </a:rPr>
              <a:t>The role of observation in quantum mechanics</a:t>
            </a:r>
            <a:endParaRPr lang="en-US" sz="4338" dirty="0"/>
          </a:p>
        </p:txBody>
      </p:sp>
      <p:sp>
        <p:nvSpPr>
          <p:cNvPr id="6" name="Shape 3"/>
          <p:cNvSpPr/>
          <p:nvPr/>
        </p:nvSpPr>
        <p:spPr>
          <a:xfrm>
            <a:off x="1134785" y="2491383"/>
            <a:ext cx="44053" cy="4954310"/>
          </a:xfrm>
          <a:prstGeom prst="roundRect">
            <a:avLst>
              <a:gd name="adj" fmla="val 225099"/>
            </a:avLst>
          </a:prstGeom>
          <a:solidFill>
            <a:srgbClr val="414A70"/>
          </a:solidFill>
          <a:ln/>
        </p:spPr>
      </p:sp>
      <p:sp>
        <p:nvSpPr>
          <p:cNvPr id="7" name="Shape 4"/>
          <p:cNvSpPr/>
          <p:nvPr/>
        </p:nvSpPr>
        <p:spPr>
          <a:xfrm>
            <a:off x="1404699" y="2889290"/>
            <a:ext cx="771168" cy="44053"/>
          </a:xfrm>
          <a:prstGeom prst="roundRect">
            <a:avLst>
              <a:gd name="adj" fmla="val 225099"/>
            </a:avLst>
          </a:prstGeom>
          <a:solidFill>
            <a:srgbClr val="414A70"/>
          </a:solidFill>
          <a:ln/>
        </p:spPr>
      </p:sp>
      <p:sp>
        <p:nvSpPr>
          <p:cNvPr id="8" name="Shape 5"/>
          <p:cNvSpPr/>
          <p:nvPr/>
        </p:nvSpPr>
        <p:spPr>
          <a:xfrm>
            <a:off x="908923" y="2663547"/>
            <a:ext cx="495776" cy="495776"/>
          </a:xfrm>
          <a:prstGeom prst="roundRect">
            <a:avLst>
              <a:gd name="adj" fmla="val 20002"/>
            </a:avLst>
          </a:prstGeom>
          <a:solidFill>
            <a:srgbClr val="283157"/>
          </a:solidFill>
          <a:ln w="7620">
            <a:solidFill>
              <a:srgbClr val="414A70"/>
            </a:solidFill>
            <a:prstDash val="solid"/>
          </a:ln>
        </p:spPr>
      </p:sp>
      <p:sp>
        <p:nvSpPr>
          <p:cNvPr id="9" name="Text 6"/>
          <p:cNvSpPr/>
          <p:nvPr/>
        </p:nvSpPr>
        <p:spPr>
          <a:xfrm>
            <a:off x="1080968" y="2704862"/>
            <a:ext cx="151567" cy="413147"/>
          </a:xfrm>
          <a:prstGeom prst="rect">
            <a:avLst/>
          </a:prstGeom>
          <a:noFill/>
          <a:ln/>
        </p:spPr>
        <p:txBody>
          <a:bodyPr wrap="none" rtlCol="0" anchor="t"/>
          <a:lstStyle/>
          <a:p>
            <a:pPr algn="ctr" indent="0" marL="0">
              <a:lnSpc>
                <a:spcPts val="3253"/>
              </a:lnSpc>
              <a:buNone/>
            </a:pPr>
            <a:r>
              <a:rPr lang="en-US" sz="2603" dirty="0">
                <a:solidFill>
                  <a:srgbClr val="EBECEF"/>
                </a:solidFill>
                <a:latin typeface="Fraunces" pitchFamily="34" charset="0"/>
                <a:ea typeface="Fraunces" pitchFamily="34" charset="-122"/>
                <a:cs typeface="Fraunces" pitchFamily="34" charset="-120"/>
              </a:rPr>
              <a:t>1</a:t>
            </a:r>
            <a:endParaRPr lang="en-US" sz="2603" dirty="0"/>
          </a:p>
        </p:txBody>
      </p:sp>
      <p:sp>
        <p:nvSpPr>
          <p:cNvPr id="10" name="Text 7"/>
          <p:cNvSpPr/>
          <p:nvPr/>
        </p:nvSpPr>
        <p:spPr>
          <a:xfrm>
            <a:off x="2368748" y="2711648"/>
            <a:ext cx="2754511" cy="344329"/>
          </a:xfrm>
          <a:prstGeom prst="rect">
            <a:avLst/>
          </a:prstGeom>
          <a:noFill/>
          <a:ln/>
        </p:spPr>
        <p:txBody>
          <a:bodyPr wrap="none" rtlCol="0" anchor="t"/>
          <a:lstStyle/>
          <a:p>
            <a:pPr algn="l" indent="0" marL="0">
              <a:lnSpc>
                <a:spcPts val="2711"/>
              </a:lnSpc>
              <a:buNone/>
            </a:pPr>
            <a:r>
              <a:rPr lang="en-US" sz="2169" dirty="0">
                <a:solidFill>
                  <a:srgbClr val="EBECEF"/>
                </a:solidFill>
                <a:latin typeface="Fraunces" pitchFamily="34" charset="0"/>
                <a:ea typeface="Fraunces" pitchFamily="34" charset="-122"/>
                <a:cs typeface="Fraunces" pitchFamily="34" charset="-120"/>
              </a:rPr>
              <a:t>Measurement Effect</a:t>
            </a:r>
            <a:endParaRPr lang="en-US" sz="2169" dirty="0"/>
          </a:p>
        </p:txBody>
      </p:sp>
      <p:sp>
        <p:nvSpPr>
          <p:cNvPr id="11" name="Text 8"/>
          <p:cNvSpPr/>
          <p:nvPr/>
        </p:nvSpPr>
        <p:spPr>
          <a:xfrm>
            <a:off x="2368748" y="3188137"/>
            <a:ext cx="7777758" cy="705088"/>
          </a:xfrm>
          <a:prstGeom prst="rect">
            <a:avLst/>
          </a:prstGeom>
          <a:noFill/>
          <a:ln/>
        </p:spPr>
        <p:txBody>
          <a:bodyPr wrap="square" rtlCol="0" anchor="t"/>
          <a:lstStyle/>
          <a:p>
            <a:pPr algn="l" indent="0" marL="0">
              <a:lnSpc>
                <a:spcPts val="2776"/>
              </a:lnSpc>
              <a:buNone/>
            </a:pPr>
            <a:r>
              <a:rPr lang="en-US" sz="1735" dirty="0">
                <a:solidFill>
                  <a:srgbClr val="EBECEF"/>
                </a:solidFill>
                <a:latin typeface="Epilogue" pitchFamily="34" charset="0"/>
                <a:ea typeface="Epilogue" pitchFamily="34" charset="-122"/>
                <a:cs typeface="Epilogue" pitchFamily="34" charset="-120"/>
              </a:rPr>
              <a:t>Observer effect: Measurement alters the state, influencing the outcome.</a:t>
            </a:r>
            <a:endParaRPr lang="en-US" sz="1735" dirty="0"/>
          </a:p>
        </p:txBody>
      </p:sp>
      <p:sp>
        <p:nvSpPr>
          <p:cNvPr id="12" name="Shape 9"/>
          <p:cNvSpPr/>
          <p:nvPr/>
        </p:nvSpPr>
        <p:spPr>
          <a:xfrm>
            <a:off x="1404699" y="4731663"/>
            <a:ext cx="771168" cy="44053"/>
          </a:xfrm>
          <a:prstGeom prst="roundRect">
            <a:avLst>
              <a:gd name="adj" fmla="val 225099"/>
            </a:avLst>
          </a:prstGeom>
          <a:solidFill>
            <a:srgbClr val="414A70"/>
          </a:solidFill>
          <a:ln/>
        </p:spPr>
      </p:sp>
      <p:sp>
        <p:nvSpPr>
          <p:cNvPr id="13" name="Shape 10"/>
          <p:cNvSpPr/>
          <p:nvPr/>
        </p:nvSpPr>
        <p:spPr>
          <a:xfrm>
            <a:off x="908923" y="4505920"/>
            <a:ext cx="495776" cy="495776"/>
          </a:xfrm>
          <a:prstGeom prst="roundRect">
            <a:avLst>
              <a:gd name="adj" fmla="val 20002"/>
            </a:avLst>
          </a:prstGeom>
          <a:solidFill>
            <a:srgbClr val="283157"/>
          </a:solidFill>
          <a:ln w="7620">
            <a:solidFill>
              <a:srgbClr val="414A70"/>
            </a:solidFill>
            <a:prstDash val="solid"/>
          </a:ln>
        </p:spPr>
      </p:sp>
      <p:sp>
        <p:nvSpPr>
          <p:cNvPr id="14" name="Text 11"/>
          <p:cNvSpPr/>
          <p:nvPr/>
        </p:nvSpPr>
        <p:spPr>
          <a:xfrm>
            <a:off x="1056680" y="4547235"/>
            <a:ext cx="200263" cy="413147"/>
          </a:xfrm>
          <a:prstGeom prst="rect">
            <a:avLst/>
          </a:prstGeom>
          <a:noFill/>
          <a:ln/>
        </p:spPr>
        <p:txBody>
          <a:bodyPr wrap="none" rtlCol="0" anchor="t"/>
          <a:lstStyle/>
          <a:p>
            <a:pPr algn="ctr" indent="0" marL="0">
              <a:lnSpc>
                <a:spcPts val="3253"/>
              </a:lnSpc>
              <a:buNone/>
            </a:pPr>
            <a:r>
              <a:rPr lang="en-US" sz="2603" dirty="0">
                <a:solidFill>
                  <a:srgbClr val="EBECEF"/>
                </a:solidFill>
                <a:latin typeface="Fraunces" pitchFamily="34" charset="0"/>
                <a:ea typeface="Fraunces" pitchFamily="34" charset="-122"/>
                <a:cs typeface="Fraunces" pitchFamily="34" charset="-120"/>
              </a:rPr>
              <a:t>2</a:t>
            </a:r>
            <a:endParaRPr lang="en-US" sz="2603" dirty="0"/>
          </a:p>
        </p:txBody>
      </p:sp>
      <p:sp>
        <p:nvSpPr>
          <p:cNvPr id="15" name="Text 12"/>
          <p:cNvSpPr/>
          <p:nvPr/>
        </p:nvSpPr>
        <p:spPr>
          <a:xfrm>
            <a:off x="2368748" y="4554022"/>
            <a:ext cx="3138488" cy="344329"/>
          </a:xfrm>
          <a:prstGeom prst="rect">
            <a:avLst/>
          </a:prstGeom>
          <a:noFill/>
          <a:ln/>
        </p:spPr>
        <p:txBody>
          <a:bodyPr wrap="none" rtlCol="0" anchor="t"/>
          <a:lstStyle/>
          <a:p>
            <a:pPr algn="l" indent="0" marL="0">
              <a:lnSpc>
                <a:spcPts val="2711"/>
              </a:lnSpc>
              <a:buNone/>
            </a:pPr>
            <a:r>
              <a:rPr lang="en-US" sz="2169" dirty="0">
                <a:solidFill>
                  <a:srgbClr val="EBECEF"/>
                </a:solidFill>
                <a:latin typeface="Fraunces" pitchFamily="34" charset="0"/>
                <a:ea typeface="Fraunces" pitchFamily="34" charset="-122"/>
                <a:cs typeface="Fraunces" pitchFamily="34" charset="-120"/>
              </a:rPr>
              <a:t>Wave Function Collapse</a:t>
            </a:r>
            <a:endParaRPr lang="en-US" sz="2169" dirty="0"/>
          </a:p>
        </p:txBody>
      </p:sp>
      <p:sp>
        <p:nvSpPr>
          <p:cNvPr id="16" name="Text 13"/>
          <p:cNvSpPr/>
          <p:nvPr/>
        </p:nvSpPr>
        <p:spPr>
          <a:xfrm>
            <a:off x="2368748" y="5030510"/>
            <a:ext cx="7777758" cy="352544"/>
          </a:xfrm>
          <a:prstGeom prst="rect">
            <a:avLst/>
          </a:prstGeom>
          <a:noFill/>
          <a:ln/>
        </p:spPr>
        <p:txBody>
          <a:bodyPr wrap="none" rtlCol="0" anchor="t"/>
          <a:lstStyle/>
          <a:p>
            <a:pPr algn="l" indent="0" marL="0">
              <a:lnSpc>
                <a:spcPts val="2776"/>
              </a:lnSpc>
              <a:buNone/>
            </a:pPr>
            <a:r>
              <a:rPr lang="en-US" sz="1735" dirty="0">
                <a:solidFill>
                  <a:srgbClr val="EBECEF"/>
                </a:solidFill>
                <a:latin typeface="Epilogue" pitchFamily="34" charset="0"/>
                <a:ea typeface="Epilogue" pitchFamily="34" charset="-122"/>
                <a:cs typeface="Epilogue" pitchFamily="34" charset="-120"/>
              </a:rPr>
              <a:t>Observation resolves superposition, determining the state of particles.</a:t>
            </a:r>
            <a:endParaRPr lang="en-US" sz="1735" dirty="0"/>
          </a:p>
        </p:txBody>
      </p:sp>
      <p:sp>
        <p:nvSpPr>
          <p:cNvPr id="17" name="Shape 14"/>
          <p:cNvSpPr/>
          <p:nvPr/>
        </p:nvSpPr>
        <p:spPr>
          <a:xfrm>
            <a:off x="1404699" y="6221492"/>
            <a:ext cx="771168" cy="44053"/>
          </a:xfrm>
          <a:prstGeom prst="roundRect">
            <a:avLst>
              <a:gd name="adj" fmla="val 225099"/>
            </a:avLst>
          </a:prstGeom>
          <a:solidFill>
            <a:srgbClr val="414A70"/>
          </a:solidFill>
          <a:ln/>
        </p:spPr>
      </p:sp>
      <p:sp>
        <p:nvSpPr>
          <p:cNvPr id="18" name="Shape 15"/>
          <p:cNvSpPr/>
          <p:nvPr/>
        </p:nvSpPr>
        <p:spPr>
          <a:xfrm>
            <a:off x="908923" y="5995749"/>
            <a:ext cx="495776" cy="495776"/>
          </a:xfrm>
          <a:prstGeom prst="roundRect">
            <a:avLst>
              <a:gd name="adj" fmla="val 20002"/>
            </a:avLst>
          </a:prstGeom>
          <a:solidFill>
            <a:srgbClr val="283157"/>
          </a:solidFill>
          <a:ln w="7620">
            <a:solidFill>
              <a:srgbClr val="414A70"/>
            </a:solidFill>
            <a:prstDash val="solid"/>
          </a:ln>
        </p:spPr>
      </p:sp>
      <p:sp>
        <p:nvSpPr>
          <p:cNvPr id="19" name="Text 16"/>
          <p:cNvSpPr/>
          <p:nvPr/>
        </p:nvSpPr>
        <p:spPr>
          <a:xfrm>
            <a:off x="1065609" y="6037064"/>
            <a:ext cx="182404" cy="413147"/>
          </a:xfrm>
          <a:prstGeom prst="rect">
            <a:avLst/>
          </a:prstGeom>
          <a:noFill/>
          <a:ln/>
        </p:spPr>
        <p:txBody>
          <a:bodyPr wrap="none" rtlCol="0" anchor="t"/>
          <a:lstStyle/>
          <a:p>
            <a:pPr algn="ctr" indent="0" marL="0">
              <a:lnSpc>
                <a:spcPts val="3253"/>
              </a:lnSpc>
              <a:buNone/>
            </a:pPr>
            <a:r>
              <a:rPr lang="en-US" sz="2603" dirty="0">
                <a:solidFill>
                  <a:srgbClr val="EBECEF"/>
                </a:solidFill>
                <a:latin typeface="Fraunces" pitchFamily="34" charset="0"/>
                <a:ea typeface="Fraunces" pitchFamily="34" charset="-122"/>
                <a:cs typeface="Fraunces" pitchFamily="34" charset="-120"/>
              </a:rPr>
              <a:t>3</a:t>
            </a:r>
            <a:endParaRPr lang="en-US" sz="2603" dirty="0"/>
          </a:p>
        </p:txBody>
      </p:sp>
      <p:sp>
        <p:nvSpPr>
          <p:cNvPr id="20" name="Text 17"/>
          <p:cNvSpPr/>
          <p:nvPr/>
        </p:nvSpPr>
        <p:spPr>
          <a:xfrm>
            <a:off x="2368748" y="6043851"/>
            <a:ext cx="2754511" cy="344329"/>
          </a:xfrm>
          <a:prstGeom prst="rect">
            <a:avLst/>
          </a:prstGeom>
          <a:noFill/>
          <a:ln/>
        </p:spPr>
        <p:txBody>
          <a:bodyPr wrap="none" rtlCol="0" anchor="t"/>
          <a:lstStyle/>
          <a:p>
            <a:pPr algn="l" indent="0" marL="0">
              <a:lnSpc>
                <a:spcPts val="2711"/>
              </a:lnSpc>
              <a:buNone/>
            </a:pPr>
            <a:r>
              <a:rPr lang="en-US" sz="2169" dirty="0">
                <a:solidFill>
                  <a:srgbClr val="EBECEF"/>
                </a:solidFill>
                <a:latin typeface="Fraunces" pitchFamily="34" charset="0"/>
                <a:ea typeface="Fraunces" pitchFamily="34" charset="-122"/>
                <a:cs typeface="Fraunces" pitchFamily="34" charset="-120"/>
              </a:rPr>
              <a:t>Interpretations</a:t>
            </a:r>
            <a:endParaRPr lang="en-US" sz="2169" dirty="0"/>
          </a:p>
        </p:txBody>
      </p:sp>
      <p:sp>
        <p:nvSpPr>
          <p:cNvPr id="21" name="Text 18"/>
          <p:cNvSpPr/>
          <p:nvPr/>
        </p:nvSpPr>
        <p:spPr>
          <a:xfrm>
            <a:off x="2368748" y="6520339"/>
            <a:ext cx="7777758" cy="705088"/>
          </a:xfrm>
          <a:prstGeom prst="rect">
            <a:avLst/>
          </a:prstGeom>
          <a:noFill/>
          <a:ln/>
        </p:spPr>
        <p:txBody>
          <a:bodyPr wrap="square" rtlCol="0" anchor="t"/>
          <a:lstStyle/>
          <a:p>
            <a:pPr algn="l" indent="0" marL="0">
              <a:lnSpc>
                <a:spcPts val="2776"/>
              </a:lnSpc>
              <a:buNone/>
            </a:pPr>
            <a:r>
              <a:rPr lang="en-US" sz="1735" dirty="0">
                <a:solidFill>
                  <a:srgbClr val="EBECEF"/>
                </a:solidFill>
                <a:latin typeface="Epilogue" pitchFamily="34" charset="0"/>
                <a:ea typeface="Epilogue" pitchFamily="34" charset="-122"/>
                <a:cs typeface="Epilogue" pitchFamily="34" charset="-120"/>
              </a:rPr>
              <a:t>Different schools of thought regarding the significance of observation in quantum mechanics.</a:t>
            </a:r>
            <a:endParaRPr lang="en-US" sz="1735"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
        <p:nvSpPr>
          <p:cNvPr id="4" name="Text 2"/>
          <p:cNvSpPr/>
          <p:nvPr/>
        </p:nvSpPr>
        <p:spPr>
          <a:xfrm>
            <a:off x="2037993" y="2013347"/>
            <a:ext cx="7971830" cy="694373"/>
          </a:xfrm>
          <a:prstGeom prst="rect">
            <a:avLst/>
          </a:prstGeom>
          <a:noFill/>
          <a:ln/>
        </p:spPr>
        <p:txBody>
          <a:bodyPr wrap="none" rtlCol="0" anchor="t"/>
          <a:lstStyle/>
          <a:p>
            <a:pPr indent="0" marL="0">
              <a:lnSpc>
                <a:spcPts val="5468"/>
              </a:lnSpc>
              <a:buNone/>
            </a:pPr>
            <a:r>
              <a:rPr lang="en-US" sz="4374" dirty="0">
                <a:solidFill>
                  <a:srgbClr val="FFFFFF"/>
                </a:solidFill>
                <a:latin typeface="Fraunces" pitchFamily="34" charset="0"/>
                <a:ea typeface="Fraunces" pitchFamily="34" charset="-122"/>
                <a:cs typeface="Fraunces" pitchFamily="34" charset="-120"/>
              </a:rPr>
              <a:t>Criticisms and interpretations</a:t>
            </a:r>
            <a:endParaRPr lang="en-US" sz="4374" dirty="0"/>
          </a:p>
        </p:txBody>
      </p:sp>
      <p:sp>
        <p:nvSpPr>
          <p:cNvPr id="5" name="Shape 3"/>
          <p:cNvSpPr/>
          <p:nvPr/>
        </p:nvSpPr>
        <p:spPr>
          <a:xfrm>
            <a:off x="2037993" y="3152061"/>
            <a:ext cx="3370064" cy="3064193"/>
          </a:xfrm>
          <a:prstGeom prst="roundRect">
            <a:avLst>
              <a:gd name="adj" fmla="val 3263"/>
            </a:avLst>
          </a:prstGeom>
          <a:solidFill>
            <a:srgbClr val="283157"/>
          </a:solidFill>
          <a:ln w="7620">
            <a:solidFill>
              <a:srgbClr val="414A70"/>
            </a:solidFill>
            <a:prstDash val="solid"/>
          </a:ln>
        </p:spPr>
      </p:sp>
      <p:sp>
        <p:nvSpPr>
          <p:cNvPr id="6" name="Text 4"/>
          <p:cNvSpPr/>
          <p:nvPr/>
        </p:nvSpPr>
        <p:spPr>
          <a:xfrm>
            <a:off x="2267783" y="3381851"/>
            <a:ext cx="2910483" cy="694373"/>
          </a:xfrm>
          <a:prstGeom prst="rect">
            <a:avLst/>
          </a:prstGeom>
          <a:noFill/>
          <a:ln/>
        </p:spPr>
        <p:txBody>
          <a:bodyPr wrap="square" rtlCol="0" anchor="t"/>
          <a:lstStyle/>
          <a:p>
            <a:pPr indent="0" marL="0">
              <a:lnSpc>
                <a:spcPts val="2734"/>
              </a:lnSpc>
              <a:buNone/>
            </a:pPr>
            <a:r>
              <a:rPr lang="en-US" sz="2187" dirty="0">
                <a:solidFill>
                  <a:srgbClr val="EBECEF"/>
                </a:solidFill>
                <a:latin typeface="Fraunces" pitchFamily="34" charset="0"/>
                <a:ea typeface="Fraunces" pitchFamily="34" charset="-122"/>
                <a:cs typeface="Fraunces" pitchFamily="34" charset="-120"/>
              </a:rPr>
              <a:t>Philosophical Debates</a:t>
            </a:r>
            <a:endParaRPr lang="en-US" sz="2187" dirty="0"/>
          </a:p>
        </p:txBody>
      </p:sp>
      <p:sp>
        <p:nvSpPr>
          <p:cNvPr id="7" name="Text 5"/>
          <p:cNvSpPr/>
          <p:nvPr/>
        </p:nvSpPr>
        <p:spPr>
          <a:xfrm>
            <a:off x="2267783" y="4209455"/>
            <a:ext cx="2910483" cy="1421606"/>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Interpretations about consciousness and reality impact the understanding of quantum phenomena.</a:t>
            </a:r>
            <a:endParaRPr lang="en-US" sz="1750" dirty="0"/>
          </a:p>
        </p:txBody>
      </p:sp>
      <p:sp>
        <p:nvSpPr>
          <p:cNvPr id="8" name="Shape 6"/>
          <p:cNvSpPr/>
          <p:nvPr/>
        </p:nvSpPr>
        <p:spPr>
          <a:xfrm>
            <a:off x="5630228" y="3152061"/>
            <a:ext cx="3370064" cy="3064193"/>
          </a:xfrm>
          <a:prstGeom prst="roundRect">
            <a:avLst>
              <a:gd name="adj" fmla="val 3263"/>
            </a:avLst>
          </a:prstGeom>
          <a:solidFill>
            <a:srgbClr val="283157"/>
          </a:solidFill>
          <a:ln w="7620">
            <a:solidFill>
              <a:srgbClr val="414A70"/>
            </a:solidFill>
            <a:prstDash val="solid"/>
          </a:ln>
        </p:spPr>
      </p:sp>
      <p:sp>
        <p:nvSpPr>
          <p:cNvPr id="9" name="Text 7"/>
          <p:cNvSpPr/>
          <p:nvPr/>
        </p:nvSpPr>
        <p:spPr>
          <a:xfrm>
            <a:off x="5860018" y="3381851"/>
            <a:ext cx="2910483" cy="694373"/>
          </a:xfrm>
          <a:prstGeom prst="rect">
            <a:avLst/>
          </a:prstGeom>
          <a:noFill/>
          <a:ln/>
        </p:spPr>
        <p:txBody>
          <a:bodyPr wrap="square" rtlCol="0" anchor="t"/>
          <a:lstStyle/>
          <a:p>
            <a:pPr indent="0" marL="0">
              <a:lnSpc>
                <a:spcPts val="2734"/>
              </a:lnSpc>
              <a:buNone/>
            </a:pPr>
            <a:r>
              <a:rPr lang="en-US" sz="2187" dirty="0">
                <a:solidFill>
                  <a:srgbClr val="EBECEF"/>
                </a:solidFill>
                <a:latin typeface="Fraunces" pitchFamily="34" charset="0"/>
                <a:ea typeface="Fraunces" pitchFamily="34" charset="-122"/>
                <a:cs typeface="Fraunces" pitchFamily="34" charset="-120"/>
              </a:rPr>
              <a:t>Measurement Problem</a:t>
            </a:r>
            <a:endParaRPr lang="en-US" sz="2187" dirty="0"/>
          </a:p>
        </p:txBody>
      </p:sp>
      <p:sp>
        <p:nvSpPr>
          <p:cNvPr id="10" name="Text 8"/>
          <p:cNvSpPr/>
          <p:nvPr/>
        </p:nvSpPr>
        <p:spPr>
          <a:xfrm>
            <a:off x="5860018" y="4209455"/>
            <a:ext cx="2910483" cy="1421606"/>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The role of observation raises questions about the nature of reality and uncertainty.</a:t>
            </a:r>
            <a:endParaRPr lang="en-US" sz="1750" dirty="0"/>
          </a:p>
        </p:txBody>
      </p:sp>
      <p:sp>
        <p:nvSpPr>
          <p:cNvPr id="11" name="Shape 9"/>
          <p:cNvSpPr/>
          <p:nvPr/>
        </p:nvSpPr>
        <p:spPr>
          <a:xfrm>
            <a:off x="9222462" y="3152061"/>
            <a:ext cx="3370064" cy="3064193"/>
          </a:xfrm>
          <a:prstGeom prst="roundRect">
            <a:avLst>
              <a:gd name="adj" fmla="val 3263"/>
            </a:avLst>
          </a:prstGeom>
          <a:solidFill>
            <a:srgbClr val="283157"/>
          </a:solidFill>
          <a:ln w="7620">
            <a:solidFill>
              <a:srgbClr val="414A70"/>
            </a:solidFill>
            <a:prstDash val="solid"/>
          </a:ln>
        </p:spPr>
      </p:sp>
      <p:sp>
        <p:nvSpPr>
          <p:cNvPr id="12" name="Text 10"/>
          <p:cNvSpPr/>
          <p:nvPr/>
        </p:nvSpPr>
        <p:spPr>
          <a:xfrm>
            <a:off x="9452253" y="3381851"/>
            <a:ext cx="2910483" cy="694373"/>
          </a:xfrm>
          <a:prstGeom prst="rect">
            <a:avLst/>
          </a:prstGeom>
          <a:noFill/>
          <a:ln/>
        </p:spPr>
        <p:txBody>
          <a:bodyPr wrap="square" rtlCol="0" anchor="t"/>
          <a:lstStyle/>
          <a:p>
            <a:pPr indent="0" marL="0">
              <a:lnSpc>
                <a:spcPts val="2734"/>
              </a:lnSpc>
              <a:buNone/>
            </a:pPr>
            <a:r>
              <a:rPr lang="en-US" sz="2187" dirty="0">
                <a:solidFill>
                  <a:srgbClr val="EBECEF"/>
                </a:solidFill>
                <a:latin typeface="Fraunces" pitchFamily="34" charset="0"/>
                <a:ea typeface="Fraunces" pitchFamily="34" charset="-122"/>
                <a:cs typeface="Fraunces" pitchFamily="34" charset="-120"/>
              </a:rPr>
              <a:t>Hidden Variable Theories</a:t>
            </a:r>
            <a:endParaRPr lang="en-US" sz="2187" dirty="0"/>
          </a:p>
        </p:txBody>
      </p:sp>
      <p:sp>
        <p:nvSpPr>
          <p:cNvPr id="13" name="Text 11"/>
          <p:cNvSpPr/>
          <p:nvPr/>
        </p:nvSpPr>
        <p:spPr>
          <a:xfrm>
            <a:off x="9452253" y="4209455"/>
            <a:ext cx="2910483" cy="1777008"/>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Proposed alternative explanations addressing the limitations of probabilistic interpretations.</a:t>
            </a:r>
            <a:endParaRPr lang="en-US" sz="1750" dirty="0"/>
          </a:p>
        </p:txBody>
      </p:sp>
      <p:pic>
        <p:nvPicPr>
          <p:cNvPr id="14"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2024-04-02T18:37:32Z</dcterms:created>
  <dcterms:modified xsi:type="dcterms:W3CDTF">2024-04-02T18:37:32Z</dcterms:modified>
</cp:coreProperties>
</file>